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9" r:id="rId13"/>
    <p:sldId id="270" r:id="rId14"/>
    <p:sldId id="271" r:id="rId15"/>
    <p:sldId id="272" r:id="rId16"/>
    <p:sldId id="273" r:id="rId17"/>
    <p:sldId id="27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1513"/>
    <a:srgbClr val="3169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jpg>
</file>

<file path=ppt/media/image3.jpg>
</file>

<file path=ppt/media/image4.jpg>
</file>

<file path=ppt/media/image5.jp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4" name="Group 13"/>
          <p:cNvGrpSpPr/>
          <p:nvPr/>
        </p:nvGrpSpPr>
        <p:grpSpPr>
          <a:xfrm>
            <a:off x="-1588" y="0"/>
            <a:ext cx="12193588" cy="6861555"/>
            <a:chOff x="-1588" y="0"/>
            <a:chExt cx="12193588" cy="6861555"/>
          </a:xfrm>
        </p:grpSpPr>
        <p:sp>
          <p:nvSpPr>
            <p:cNvPr id="9" name="Rectangle 8"/>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a:prstGeom prst="rect">
            <a:avLst/>
          </a:prstGeo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tx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rot="5400000">
            <a:off x="10158984" y="1792224"/>
            <a:ext cx="990599" cy="304799"/>
          </a:xfrm>
        </p:spPr>
        <p:txBody>
          <a:bodyPr/>
          <a:lstStyle>
            <a:lvl1pPr algn="l">
              <a:defRPr b="0">
                <a:solidFill>
                  <a:schemeClr val="bg1"/>
                </a:solidFill>
              </a:defRPr>
            </a:lvl1pPr>
          </a:lstStyle>
          <a:p>
            <a:fld id="{E9462EF3-3C4F-43EE-ACEE-D4B806740EA3}" type="datetimeFigureOut">
              <a:rPr lang="en-US" dirty="0"/>
              <a:pPr/>
              <a:t>5/6/2018</a:t>
            </a:fld>
            <a:endParaRPr lang="en-US" dirty="0"/>
          </a:p>
        </p:txBody>
      </p:sp>
      <p:sp>
        <p:nvSpPr>
          <p:cNvPr id="5" name="Footer Placeholder 4"/>
          <p:cNvSpPr>
            <a:spLocks noGrp="1"/>
          </p:cNvSpPr>
          <p:nvPr>
            <p:ph type="ftr" sz="quarter" idx="11"/>
          </p:nvPr>
        </p:nvSpPr>
        <p:spPr>
          <a:xfrm rot="5400000">
            <a:off x="8951976" y="3227832"/>
            <a:ext cx="3867912" cy="310896"/>
          </a:xfrm>
        </p:spPr>
        <p:txBody>
          <a:bodyPr/>
          <a:lstStyle>
            <a:lvl1pPr>
              <a:defRPr sz="1000" b="0">
                <a:solidFill>
                  <a:schemeClr val="bg1"/>
                </a:solidFill>
              </a:defRPr>
            </a:lvl1pPr>
          </a:lstStyle>
          <a:p>
            <a:r>
              <a:rPr lang="en-US" dirty="0"/>
              <a:t>
              </a:t>
            </a:r>
          </a:p>
        </p:txBody>
      </p:sp>
      <p:sp>
        <p:nvSpPr>
          <p:cNvPr id="8" name="Rectangle 7"/>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7" cy="566738"/>
          </a:xfrm>
          <a:prstGeom prst="rect">
            <a:avLst/>
          </a:prstGeo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7" y="5536665"/>
            <a:ext cx="8825656" cy="493712"/>
          </a:xfrm>
        </p:spPr>
        <p:txBody>
          <a:bodyPr>
            <a:normAutofit/>
          </a:bodyPr>
          <a:lstStyle>
            <a:lvl1pPr marL="0" indent="0">
              <a:buNone/>
              <a:defRPr sz="12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36343B39-165A-4B68-AA5C-581F5336313C}" type="datetimeFigureOut">
              <a:rPr lang="en-US" dirty="0"/>
              <a:t>5/6/2018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0" name="Rectangle 9"/>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0704"/>
            <a:ext cx="8833104" cy="1371600"/>
          </a:xfrm>
          <a:prstGeom prst="rect">
            <a:avLst/>
          </a:prstGeom>
        </p:spPr>
        <p:txBody>
          <a:bodyPr anchor="ctr" anchorCtr="0"/>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2144" y="3547872"/>
            <a:ext cx="8825659" cy="2478024"/>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942C8C57-33F9-4259-AC4F-0E3F5BEC9B94}" type="datetimeFigureOut">
              <a:rPr lang="en-US" dirty="0"/>
              <a:t>5/6/2018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1588" y="0"/>
            <a:ext cx="12193588" cy="6861555"/>
            <a:chOff x="-1588" y="0"/>
            <a:chExt cx="12193588" cy="6861555"/>
          </a:xfrm>
        </p:grpSpPr>
        <p:sp>
          <p:nvSpPr>
            <p:cNvPr id="16" name="Rectangle 15"/>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TextBox 11"/>
          <p:cNvSpPr txBox="1"/>
          <p:nvPr/>
        </p:nvSpPr>
        <p:spPr bwMode="gray">
          <a:xfrm>
            <a:off x="898295" y="596767"/>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15" name="TextBox 14"/>
          <p:cNvSpPr txBox="1"/>
          <p:nvPr/>
        </p:nvSpPr>
        <p:spPr bwMode="gray">
          <a:xfrm>
            <a:off x="9715063" y="2629300"/>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2" name="Title 1"/>
          <p:cNvSpPr>
            <a:spLocks noGrp="1"/>
          </p:cNvSpPr>
          <p:nvPr>
            <p:ph type="title"/>
          </p:nvPr>
        </p:nvSpPr>
        <p:spPr>
          <a:xfrm>
            <a:off x="1574801" y="980517"/>
            <a:ext cx="8460983" cy="2698249"/>
          </a:xfrm>
          <a:prstGeom prst="rect">
            <a:avLst/>
          </a:prstGeom>
        </p:spPr>
        <p:txBody>
          <a:bodyPr anchor="ctr" anchorCtr="0"/>
          <a:lstStyle>
            <a:lvl1pPr>
              <a:defRPr sz="4000"/>
            </a:lvl1pPr>
          </a:lstStyle>
          <a:p>
            <a:r>
              <a:rPr lang="en-US" smtClean="0"/>
              <a:t>Click to edit Master title style</a:t>
            </a:r>
            <a:endParaRPr lang="en-US" dirty="0"/>
          </a:p>
        </p:txBody>
      </p:sp>
      <p:sp>
        <p:nvSpPr>
          <p:cNvPr id="11" name="Text Placeholder 3"/>
          <p:cNvSpPr>
            <a:spLocks noGrp="1"/>
          </p:cNvSpPr>
          <p:nvPr>
            <p:ph type="body" sz="half" idx="14"/>
          </p:nvPr>
        </p:nvSpPr>
        <p:spPr bwMode="gray">
          <a:xfrm>
            <a:off x="1945945" y="3679987"/>
            <a:ext cx="7725772" cy="342174"/>
          </a:xfrm>
        </p:spPr>
        <p:txBody>
          <a:bodyPr vert="horz" lIns="91440" tIns="45720" rIns="91440" bIns="45720" rtlCol="0" anchor="t">
            <a:normAutofit/>
          </a:bodyPr>
          <a:lstStyle>
            <a:lvl1pPr>
              <a:buNone/>
              <a:defRPr lang="en-US" sz="1400" cap="small" dirty="0">
                <a:solidFill>
                  <a:schemeClr val="tx2">
                    <a:lumMod val="40000"/>
                    <a:lumOff val="60000"/>
                  </a:schemeClr>
                </a:solidFill>
                <a:latin typeface="+mn-lt"/>
              </a:defRPr>
            </a:lvl1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5029198"/>
            <a:ext cx="8825659" cy="997858"/>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8748772B-8FA2-401F-A0A1-A59855EDBC3E}" type="datetimeFigureOut">
              <a:rPr lang="en-US" dirty="0"/>
              <a:t>5/6/2018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23" name="Rectangle 2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3525"/>
            <a:ext cx="8865623" cy="1819656"/>
          </a:xfrm>
          <a:prstGeom prst="rect">
            <a:avLst/>
          </a:prstGeo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9200"/>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3DD5BDE-5A90-4611-82E9-0FC5746D30C5}" type="datetimeFigureOut">
              <a:rPr lang="en-US" dirty="0"/>
              <a:t>5/6/2018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312916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1154954" y="3179764"/>
            <a:ext cx="3129168"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12721" y="2603500"/>
            <a:ext cx="3145380"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4512721" y="3179764"/>
            <a:ext cx="3145380"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886700" y="2595032"/>
            <a:ext cx="3161029" cy="58473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886700" y="3179764"/>
            <a:ext cx="3161029"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4384991" y="2603500"/>
            <a:ext cx="32564"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5824" y="2603500"/>
            <a:ext cx="0"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ADDA17D-0BEA-4E76-A7FC-F7C188BC48D1}" type="datetimeFigureOut">
              <a:rPr lang="en-US" dirty="0"/>
              <a:t>5/6/2018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nchor="ctr" anchorCtr="0"/>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5"/>
            <a:ext cx="3050438" cy="576260"/>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1334552" y="2610916"/>
            <a:ext cx="2691242" cy="158409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7"/>
            <a:ext cx="3050438"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68865"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474846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68865" y="5109108"/>
            <a:ext cx="3050438" cy="91257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983433"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3433" y="5109107"/>
            <a:ext cx="3050438" cy="91794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4384245" y="2603500"/>
            <a:ext cx="1"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7352" y="2603500"/>
            <a:ext cx="0"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909AC7D-18CA-4236-82B9-D75EB1D66EAE}" type="datetimeFigureOut">
              <a:rPr lang="en-US" dirty="0"/>
              <a:t>5/6/2018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595033"/>
            <a:ext cx="8825659" cy="3424768"/>
          </a:xfrm>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68300E-C023-45CD-A0BE-EDB7A8C6EA8B}" type="datetimeFigureOut">
              <a:rPr lang="en-US" dirty="0"/>
              <a:t>5/6/2018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p:cNvGrpSpPr/>
          <p:nvPr/>
        </p:nvGrpSpPr>
        <p:grpSpPr>
          <a:xfrm>
            <a:off x="-1588" y="0"/>
            <a:ext cx="12193588" cy="6861555"/>
            <a:chOff x="-1588" y="0"/>
            <a:chExt cx="12193588" cy="6861555"/>
          </a:xfrm>
        </p:grpSpPr>
        <p:sp>
          <p:nvSpPr>
            <p:cNvPr id="15" name="Rectangle 14"/>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6"/>
            <a:ext cx="1441567" cy="4748591"/>
          </a:xfrm>
          <a:prstGeom prst="rect">
            <a:avLst/>
          </a:prstGeo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5"/>
            <a:ext cx="6256025" cy="474859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620EAD-E369-4933-8469-ED7764B56A1B}" type="datetimeFigureOut">
              <a:rPr lang="en-US" dirty="0"/>
              <a:t>5/6/2018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20" name="Rectangle 1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9"/>
            <a:ext cx="8825659" cy="706964"/>
          </a:xfrm>
          <a:prstGeom prst="rect">
            <a:avLst/>
          </a:prstGeom>
        </p:spPr>
        <p:txBody>
          <a:bodyPr anchor="ct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76C0EF2-9919-473B-8215-8616BAF10692}" type="datetimeFigureOut">
              <a:rPr lang="en-US" dirty="0"/>
              <a:t>5/6/2018</a:t>
            </a:fld>
            <a:endParaRPr lang="en-US" dirty="0"/>
          </a:p>
        </p:txBody>
      </p:sp>
      <p:sp>
        <p:nvSpPr>
          <p:cNvPr id="5" name="Footer Placeholder 4"/>
          <p:cNvSpPr>
            <a:spLocks noGrp="1"/>
          </p:cNvSpPr>
          <p:nvPr>
            <p:ph type="ftr" sz="quarter" idx="11"/>
          </p:nvPr>
        </p:nvSpPr>
        <p:spPr/>
        <p:txBody>
          <a:bodyPr/>
          <a:lstStyle>
            <a:lvl1pPr>
              <a:defRPr sz="1000" b="1"/>
            </a:lvl1p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9192"/>
            <a:ext cx="4343400" cy="2286000"/>
          </a:xfrm>
          <a:prstGeom prst="rect">
            <a:avLst/>
          </a:prstGeom>
        </p:spPr>
        <p:txBody>
          <a:bodyPr anchor="ctr" anchorCtr="0"/>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4576" y="2679192"/>
            <a:ext cx="3758184" cy="2286000"/>
          </a:xfrm>
        </p:spPr>
        <p:txBody>
          <a:bodyPr anchor="ctr" anchorCtr="0"/>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09472EB-AC54-4713-BFC2-BEB621108C63}" type="datetimeFigureOut">
              <a:rPr lang="en-US" dirty="0"/>
              <a:t>5/6/2018</a:t>
            </a:fld>
            <a:endParaRPr lang="en-US" dirty="0"/>
          </a:p>
        </p:txBody>
      </p:sp>
      <p:sp>
        <p:nvSpPr>
          <p:cNvPr id="5" name="Footer Placeholder 4"/>
          <p:cNvSpPr>
            <a:spLocks noGrp="1"/>
          </p:cNvSpPr>
          <p:nvPr>
            <p:ph type="ftr" sz="quarter" idx="11"/>
          </p:nvPr>
        </p:nvSpPr>
        <p:spPr/>
        <p:txBody>
          <a:bodyPr/>
          <a:lstStyle>
            <a:lvl1pPr>
              <a:defRPr sz="1000" b="1"/>
            </a:lvl1pPr>
          </a:lstStyle>
          <a:p>
            <a:r>
              <a:rPr lang="en-US" dirty="0"/>
              <a:t>
              </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3" y="969264"/>
            <a:ext cx="8825659" cy="704088"/>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8032" cy="3416301"/>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76" y="2603500"/>
            <a:ext cx="4828032" cy="34163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9455A0C-791E-4545-B787-F98AD45CD761}" type="datetimeFigureOut">
              <a:rPr lang="en-US" dirty="0"/>
              <a:t>5/6/2018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54954" y="969264"/>
            <a:ext cx="8825659" cy="704088"/>
          </a:xfrm>
          <a:prstGeom prst="rect">
            <a:avLst/>
          </a:prstGeo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54954" y="3198448"/>
            <a:ext cx="4828032" cy="284378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76"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08711" y="3187921"/>
            <a:ext cx="4825160" cy="2854311"/>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2536B77-F4F4-4427-AC4F-9A623798AD82}" type="datetimeFigureOut">
              <a:rPr lang="en-US" dirty="0"/>
              <a:t>5/6/2018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52144" y="969264"/>
            <a:ext cx="8825659" cy="704088"/>
          </a:xfrm>
          <a:prstGeom prst="rect">
            <a:avLst/>
          </a:prstGeo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8BE790C-34EB-4565-8437-CACF4CDB7822}" type="datetimeFigureOut">
              <a:rPr lang="en-US" dirty="0"/>
              <a:t>5/6/2018</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4A4C11-22B8-4A4E-8126-B3AF6B948A8E}" type="datetimeFigureOut">
              <a:rPr lang="en-US" dirty="0"/>
              <a:t>5/6/2018</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6" name="Rectangle 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3" y="1298448"/>
            <a:ext cx="2793159" cy="1597152"/>
          </a:xfrm>
          <a:prstGeom prst="rect">
            <a:avLst/>
          </a:prstGeo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79008" y="1447800"/>
            <a:ext cx="5195997" cy="45720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3" y="3129280"/>
            <a:ext cx="2793159" cy="2895599"/>
          </a:xfrm>
        </p:spPr>
        <p:txBody>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6ED06B6-C816-4861-964D-15A98395707D}" type="datetimeFigureOut">
              <a:rPr lang="en-US" dirty="0"/>
              <a:t>5/6/2018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a:prstGeom prst="rect">
            <a:avLst/>
          </a:prstGeo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0B1A8AB-EA7C-4B1B-9D73-E2551851FABE}" type="datetimeFigureOut">
              <a:rPr lang="en-US" dirty="0"/>
              <a:t>5/6/2018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Group 1"/>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19">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2760" y="6391656"/>
            <a:ext cx="990599" cy="304799"/>
          </a:xfrm>
          <a:prstGeom prst="rect">
            <a:avLst/>
          </a:prstGeom>
        </p:spPr>
        <p:txBody>
          <a:bodyPr vert="horz" lIns="91440" tIns="45720" rIns="91440" bIns="45720" rtlCol="0" anchor="ctr" anchorCtr="0"/>
          <a:lstStyle>
            <a:lvl1pPr algn="r">
              <a:defRPr sz="1000" b="1" i="0">
                <a:solidFill>
                  <a:schemeClr val="accent1"/>
                </a:solidFill>
              </a:defRPr>
            </a:lvl1pPr>
          </a:lstStyle>
          <a:p>
            <a:fld id="{90786BE5-D2A3-4BF0-8B30-D7403E61B3DC}" type="datetimeFigureOut">
              <a:rPr lang="en-US" dirty="0"/>
              <a:t>5/6/2018</a:t>
            </a:fld>
            <a:endParaRPr lang="en-US" dirty="0"/>
          </a:p>
        </p:txBody>
      </p:sp>
      <p:sp>
        <p:nvSpPr>
          <p:cNvPr id="5" name="Footer Placeholder 4"/>
          <p:cNvSpPr>
            <a:spLocks noGrp="1"/>
          </p:cNvSpPr>
          <p:nvPr>
            <p:ph type="ftr" sz="quarter" idx="3"/>
          </p:nvPr>
        </p:nvSpPr>
        <p:spPr>
          <a:xfrm>
            <a:off x="557784" y="6391656"/>
            <a:ext cx="3867912" cy="310896"/>
          </a:xfrm>
          <a:prstGeom prst="rect">
            <a:avLst/>
          </a:prstGeom>
        </p:spPr>
        <p:txBody>
          <a:bodyPr vert="horz" lIns="91440" tIns="45720" rIns="91440" bIns="45720" rtlCol="0" anchor="ctr" anchorCtr="0"/>
          <a:lstStyle>
            <a:lvl1pPr algn="l">
              <a:defRPr sz="1000" b="1" i="0">
                <a:solidFill>
                  <a:schemeClr val="accent1"/>
                </a:solidFill>
              </a:defRPr>
            </a:lvl1pPr>
          </a:lstStyle>
          <a:p>
            <a:r>
              <a:rPr lang="en-US" dirty="0"/>
              <a:t>
              </a:t>
            </a:r>
          </a:p>
        </p:txBody>
      </p:sp>
      <p:sp>
        <p:nvSpPr>
          <p:cNvPr id="29" name="Rectangle 2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262" y="470263"/>
            <a:ext cx="11260183" cy="5917474"/>
          </a:xfrm>
          <a:prstGeom prst="rect">
            <a:avLst/>
          </a:prstGeom>
        </p:spPr>
      </p:pic>
      <p:sp>
        <p:nvSpPr>
          <p:cNvPr id="2" name="Title 1"/>
          <p:cNvSpPr>
            <a:spLocks noGrp="1"/>
          </p:cNvSpPr>
          <p:nvPr>
            <p:ph type="ctrTitle"/>
          </p:nvPr>
        </p:nvSpPr>
        <p:spPr/>
        <p:txBody>
          <a:bodyPr/>
          <a:lstStyle/>
          <a:p>
            <a:r>
              <a:rPr lang="en-IN" dirty="0">
                <a:solidFill>
                  <a:schemeClr val="tx2">
                    <a:lumMod val="50000"/>
                  </a:schemeClr>
                </a:solidFill>
              </a:rPr>
              <a:t>Music Genre Classification</a:t>
            </a:r>
          </a:p>
        </p:txBody>
      </p:sp>
      <p:sp>
        <p:nvSpPr>
          <p:cNvPr id="3" name="Subtitle 2"/>
          <p:cNvSpPr>
            <a:spLocks noGrp="1"/>
          </p:cNvSpPr>
          <p:nvPr>
            <p:ph type="subTitle" idx="1"/>
          </p:nvPr>
        </p:nvSpPr>
        <p:spPr/>
        <p:txBody>
          <a:bodyPr/>
          <a:lstStyle/>
          <a:p>
            <a:r>
              <a:rPr lang="en-IN" dirty="0">
                <a:solidFill>
                  <a:schemeClr val="tx2">
                    <a:lumMod val="50000"/>
                  </a:schemeClr>
                </a:solidFill>
              </a:rPr>
              <a:t>Submitted By:-</a:t>
            </a:r>
          </a:p>
          <a:p>
            <a:r>
              <a:rPr lang="en-IN" dirty="0">
                <a:solidFill>
                  <a:schemeClr val="tx2">
                    <a:lumMod val="50000"/>
                  </a:schemeClr>
                </a:solidFill>
              </a:rPr>
              <a:t>Daksh Semwal, Akaansh Danu ,Akash </a:t>
            </a:r>
            <a:r>
              <a:rPr lang="en-IN" dirty="0" smtClean="0">
                <a:solidFill>
                  <a:schemeClr val="tx2">
                    <a:lumMod val="50000"/>
                  </a:schemeClr>
                </a:solidFill>
              </a:rPr>
              <a:t>Negi ,Abhishek Juyal</a:t>
            </a:r>
            <a:endParaRPr lang="en-IN" dirty="0">
              <a:solidFill>
                <a:schemeClr val="tx2">
                  <a:lumMod val="50000"/>
                </a:schemeClr>
              </a:solidFill>
            </a:endParaRPr>
          </a:p>
          <a:p>
            <a:endParaRPr lang="en-IN" dirty="0"/>
          </a:p>
        </p:txBody>
      </p:sp>
    </p:spTree>
    <p:extLst>
      <p:ext uri="{BB962C8B-B14F-4D97-AF65-F5344CB8AC3E}">
        <p14:creationId xmlns:p14="http://schemas.microsoft.com/office/powerpoint/2010/main" val="6629085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Application Architecture</a:t>
            </a:r>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10</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3954" y="2429690"/>
            <a:ext cx="11155679" cy="4075613"/>
          </a:xfrm>
          <a:prstGeom prst="rect">
            <a:avLst/>
          </a:prstGeom>
        </p:spPr>
      </p:pic>
    </p:spTree>
    <p:extLst>
      <p:ext uri="{BB962C8B-B14F-4D97-AF65-F5344CB8AC3E}">
        <p14:creationId xmlns:p14="http://schemas.microsoft.com/office/powerpoint/2010/main" val="26975154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Working</a:t>
            </a:r>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11</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389" y="2286000"/>
            <a:ext cx="11181805" cy="4271555"/>
          </a:xfrm>
          <a:prstGeom prst="rect">
            <a:avLst/>
          </a:prstGeom>
        </p:spPr>
      </p:pic>
    </p:spTree>
    <p:extLst>
      <p:ext uri="{BB962C8B-B14F-4D97-AF65-F5344CB8AC3E}">
        <p14:creationId xmlns:p14="http://schemas.microsoft.com/office/powerpoint/2010/main" val="16510578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Classification</a:t>
            </a:r>
            <a:endParaRPr lang="en-IN" dirty="0"/>
          </a:p>
        </p:txBody>
      </p:sp>
      <p:sp>
        <p:nvSpPr>
          <p:cNvPr id="3" name="Content Placeholder 2"/>
          <p:cNvSpPr>
            <a:spLocks noGrp="1"/>
          </p:cNvSpPr>
          <p:nvPr>
            <p:ph idx="1"/>
          </p:nvPr>
        </p:nvSpPr>
        <p:spPr/>
        <p:txBody>
          <a:bodyPr>
            <a:normAutofit lnSpcReduction="10000"/>
          </a:bodyPr>
          <a:lstStyle/>
          <a:p>
            <a:pPr algn="just">
              <a:spcBef>
                <a:spcPts val="0"/>
              </a:spcBef>
            </a:pPr>
            <a:r>
              <a:rPr lang="en-IN" dirty="0" smtClean="0"/>
              <a:t>K-Nearest Neighbours (KNN)</a:t>
            </a:r>
          </a:p>
          <a:p>
            <a:pPr lvl="1" algn="just">
              <a:spcBef>
                <a:spcPts val="0"/>
              </a:spcBef>
            </a:pPr>
            <a:r>
              <a:rPr lang="en-US" dirty="0"/>
              <a:t>Principle is that the data instance of the same class should be closer in the feature space. </a:t>
            </a:r>
            <a:endParaRPr lang="en-US" dirty="0" smtClean="0"/>
          </a:p>
          <a:p>
            <a:pPr lvl="1" algn="just">
              <a:spcBef>
                <a:spcPts val="0"/>
              </a:spcBef>
            </a:pPr>
            <a:r>
              <a:rPr lang="en-US" dirty="0" smtClean="0"/>
              <a:t>For </a:t>
            </a:r>
            <a:r>
              <a:rPr lang="en-US" dirty="0"/>
              <a:t>a given data point x of unknown class, we can compute the distance between x and all the data points in the training data and assign the class determined by k nearest points of x</a:t>
            </a:r>
            <a:r>
              <a:rPr lang="en-US" dirty="0" smtClean="0"/>
              <a:t>.</a:t>
            </a:r>
          </a:p>
          <a:p>
            <a:pPr marL="457200" lvl="1" indent="0" algn="just">
              <a:spcBef>
                <a:spcPts val="0"/>
              </a:spcBef>
              <a:buNone/>
            </a:pPr>
            <a:r>
              <a:rPr lang="en-US" dirty="0" smtClean="0"/>
              <a:t>	Suppose we are given training datasets of n points</a:t>
            </a:r>
          </a:p>
          <a:p>
            <a:pPr marL="457200" lvl="1" indent="0" algn="just">
              <a:spcBef>
                <a:spcPts val="0"/>
              </a:spcBef>
              <a:buNone/>
            </a:pPr>
            <a:r>
              <a:rPr lang="en-US" dirty="0"/>
              <a:t>	</a:t>
            </a:r>
            <a:r>
              <a:rPr lang="en-US" dirty="0" smtClean="0"/>
              <a:t>{(x1,y1),(x2,y2)……(</a:t>
            </a:r>
            <a:r>
              <a:rPr lang="en-US" dirty="0" err="1" smtClean="0"/>
              <a:t>xn,yn</a:t>
            </a:r>
            <a:r>
              <a:rPr lang="en-US" dirty="0" smtClean="0"/>
              <a:t>)}</a:t>
            </a:r>
          </a:p>
          <a:p>
            <a:pPr marL="457200" lvl="1" indent="0" algn="just">
              <a:spcBef>
                <a:spcPts val="0"/>
              </a:spcBef>
              <a:buNone/>
            </a:pPr>
            <a:r>
              <a:rPr lang="en-US" dirty="0"/>
              <a:t>		</a:t>
            </a:r>
            <a:r>
              <a:rPr lang="en-US" dirty="0" smtClean="0"/>
              <a:t>where (xi ,yi) represents data pair i.</a:t>
            </a:r>
          </a:p>
          <a:p>
            <a:pPr marL="457200" lvl="1" indent="0" algn="just">
              <a:spcBef>
                <a:spcPts val="0"/>
              </a:spcBef>
              <a:buNone/>
            </a:pPr>
            <a:r>
              <a:rPr lang="en-US" dirty="0"/>
              <a:t>		</a:t>
            </a:r>
            <a:r>
              <a:rPr lang="en-US" dirty="0" smtClean="0"/>
              <a:t>xi - feature vector</a:t>
            </a:r>
          </a:p>
          <a:p>
            <a:pPr marL="457200" lvl="1" indent="0" algn="just">
              <a:spcBef>
                <a:spcPts val="0"/>
              </a:spcBef>
              <a:buNone/>
            </a:pPr>
            <a:r>
              <a:rPr lang="en-US" dirty="0"/>
              <a:t>	</a:t>
            </a:r>
            <a:r>
              <a:rPr lang="en-US" dirty="0" smtClean="0"/>
              <a:t>	yi – target class</a:t>
            </a:r>
          </a:p>
          <a:p>
            <a:pPr lvl="1" algn="just">
              <a:spcBef>
                <a:spcPts val="0"/>
              </a:spcBef>
            </a:pPr>
            <a:r>
              <a:rPr lang="en-US" dirty="0"/>
              <a:t>For a new data point x the most likely class is determined by finding the distance from all training data points (Euclidian distance). The output class will be the class which k nearest neighbors belongs to. K is a predefined integer (k=1, k=2, k=3.)</a:t>
            </a:r>
            <a:endParaRPr lang="en-US" dirty="0" smtClean="0"/>
          </a:p>
          <a:p>
            <a:pPr lvl="1" algn="just">
              <a:spcBef>
                <a:spcPts val="0"/>
              </a:spcBef>
            </a:pPr>
            <a:endParaRPr lang="en-IN" dirty="0"/>
          </a:p>
        </p:txBody>
      </p:sp>
    </p:spTree>
    <p:extLst>
      <p:ext uri="{BB962C8B-B14F-4D97-AF65-F5344CB8AC3E}">
        <p14:creationId xmlns:p14="http://schemas.microsoft.com/office/powerpoint/2010/main" val="24722978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Classification (Contd.)</a:t>
            </a:r>
            <a:endParaRPr lang="en-IN" dirty="0"/>
          </a:p>
        </p:txBody>
      </p:sp>
      <p:sp>
        <p:nvSpPr>
          <p:cNvPr id="3" name="Content Placeholder 2"/>
          <p:cNvSpPr>
            <a:spLocks noGrp="1"/>
          </p:cNvSpPr>
          <p:nvPr>
            <p:ph idx="1"/>
          </p:nvPr>
        </p:nvSpPr>
        <p:spPr/>
        <p:txBody>
          <a:bodyPr>
            <a:normAutofit fontScale="92500" lnSpcReduction="20000"/>
          </a:bodyPr>
          <a:lstStyle/>
          <a:p>
            <a:r>
              <a:rPr lang="en-IN" dirty="0" smtClean="0"/>
              <a:t>Logistic Regression</a:t>
            </a:r>
          </a:p>
          <a:p>
            <a:pPr lvl="1"/>
            <a:r>
              <a:rPr lang="en-IN" dirty="0" smtClean="0"/>
              <a:t>It is one of the widely used classification algorithm.</a:t>
            </a:r>
          </a:p>
          <a:p>
            <a:pPr lvl="1"/>
            <a:r>
              <a:rPr lang="en-IN" dirty="0" smtClean="0"/>
              <a:t>This algorithm is used in medical as well as business fields for analytics and classification.</a:t>
            </a:r>
          </a:p>
          <a:p>
            <a:pPr lvl="1"/>
            <a:r>
              <a:rPr lang="en-IN" dirty="0" smtClean="0"/>
              <a:t>This model has a hypothesis function </a:t>
            </a:r>
            <a:r>
              <a:rPr lang="en-IN" dirty="0"/>
              <a:t>0 </a:t>
            </a:r>
            <a:r>
              <a:rPr lang="en-IN" dirty="0" smtClean="0"/>
              <a:t>≤ h </a:t>
            </a:r>
            <a:r>
              <a:rPr lang="en-IN" dirty="0"/>
              <a:t>(x) ≤ </a:t>
            </a:r>
            <a:r>
              <a:rPr lang="en-IN" dirty="0" smtClean="0"/>
              <a:t>1.Where </a:t>
            </a:r>
            <a:r>
              <a:rPr lang="en-IN" dirty="0"/>
              <a:t>h</a:t>
            </a:r>
            <a:r>
              <a:rPr lang="el-GR" dirty="0"/>
              <a:t>θ(</a:t>
            </a:r>
            <a:r>
              <a:rPr lang="en-IN" dirty="0"/>
              <a:t>x) = 11 + e-</a:t>
            </a:r>
            <a:r>
              <a:rPr lang="el-GR" dirty="0"/>
              <a:t>θ</a:t>
            </a:r>
            <a:r>
              <a:rPr lang="en-IN" dirty="0" err="1" smtClean="0"/>
              <a:t>Tx</a:t>
            </a:r>
            <a:r>
              <a:rPr lang="en-IN" dirty="0" smtClean="0"/>
              <a:t> called as Sigmoid or Logistic Function.</a:t>
            </a:r>
            <a:endParaRPr lang="en-IN" dirty="0"/>
          </a:p>
          <a:p>
            <a:pPr lvl="1"/>
            <a:r>
              <a:rPr lang="en-IN" dirty="0" smtClean="0"/>
              <a:t>For Binary class classification </a:t>
            </a:r>
            <a:r>
              <a:rPr lang="en-IN" dirty="0"/>
              <a:t>y ∈{0, 1</a:t>
            </a:r>
            <a:r>
              <a:rPr lang="en-IN" dirty="0" smtClean="0"/>
              <a:t>}.</a:t>
            </a:r>
          </a:p>
          <a:p>
            <a:pPr lvl="1"/>
            <a:r>
              <a:rPr lang="en-US" dirty="0"/>
              <a:t>The output of this classifier will be a probability of the given input belonging to class </a:t>
            </a:r>
            <a:r>
              <a:rPr lang="en-US" dirty="0" smtClean="0"/>
              <a:t>1</a:t>
            </a:r>
          </a:p>
          <a:p>
            <a:pPr lvl="1"/>
            <a:r>
              <a:rPr lang="en-IN" dirty="0" smtClean="0"/>
              <a:t>If </a:t>
            </a:r>
            <a:r>
              <a:rPr lang="en-IN" dirty="0"/>
              <a:t>h</a:t>
            </a:r>
            <a:r>
              <a:rPr lang="el-GR" dirty="0"/>
              <a:t>θ(</a:t>
            </a:r>
            <a:r>
              <a:rPr lang="en-IN" dirty="0"/>
              <a:t>x</a:t>
            </a:r>
            <a:r>
              <a:rPr lang="en-IN" dirty="0" smtClean="0"/>
              <a:t>) </a:t>
            </a:r>
            <a:r>
              <a:rPr lang="en-US" dirty="0"/>
              <a:t>outputs 0.7 it means that the given input has 70% chance of belonging to class </a:t>
            </a:r>
            <a:r>
              <a:rPr lang="en-US" dirty="0" smtClean="0"/>
              <a:t>1.</a:t>
            </a:r>
          </a:p>
          <a:p>
            <a:pPr lvl="1"/>
            <a:r>
              <a:rPr lang="en-US" dirty="0"/>
              <a:t>Since we have 10 genre classes </a:t>
            </a:r>
            <a:r>
              <a:rPr lang="en-IN" dirty="0"/>
              <a:t>y ∈{0, 1 .. 9</a:t>
            </a:r>
            <a:r>
              <a:rPr lang="en-IN" dirty="0" smtClean="0"/>
              <a:t>} </a:t>
            </a:r>
            <a:r>
              <a:rPr lang="en-US" dirty="0"/>
              <a:t>we used one-vs-all method for classification</a:t>
            </a:r>
            <a:endParaRPr lang="en-IN" dirty="0" smtClean="0"/>
          </a:p>
        </p:txBody>
      </p:sp>
    </p:spTree>
    <p:extLst>
      <p:ext uri="{BB962C8B-B14F-4D97-AF65-F5344CB8AC3E}">
        <p14:creationId xmlns:p14="http://schemas.microsoft.com/office/powerpoint/2010/main" val="31388568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Python package </a:t>
            </a:r>
            <a:r>
              <a:rPr lang="en-IN" dirty="0" err="1" smtClean="0"/>
              <a:t>mysvm</a:t>
            </a:r>
            <a:endParaRPr lang="en-IN" dirty="0"/>
          </a:p>
        </p:txBody>
      </p:sp>
      <p:sp>
        <p:nvSpPr>
          <p:cNvPr id="3" name="Content Placeholder 2"/>
          <p:cNvSpPr>
            <a:spLocks noGrp="1"/>
          </p:cNvSpPr>
          <p:nvPr>
            <p:ph idx="1"/>
          </p:nvPr>
        </p:nvSpPr>
        <p:spPr/>
        <p:txBody>
          <a:bodyPr>
            <a:normAutofit fontScale="92500" lnSpcReduction="10000"/>
          </a:bodyPr>
          <a:lstStyle/>
          <a:p>
            <a:r>
              <a:rPr lang="en-IN" dirty="0" smtClean="0"/>
              <a:t>For this project we developed a </a:t>
            </a:r>
            <a:r>
              <a:rPr lang="en-IN" dirty="0" err="1" smtClean="0"/>
              <a:t>mysvm</a:t>
            </a:r>
            <a:r>
              <a:rPr lang="en-IN" dirty="0" smtClean="0"/>
              <a:t>.</a:t>
            </a:r>
          </a:p>
          <a:p>
            <a:r>
              <a:rPr lang="en-IN" dirty="0" smtClean="0"/>
              <a:t>It contains three module</a:t>
            </a:r>
          </a:p>
          <a:p>
            <a:pPr lvl="1"/>
            <a:r>
              <a:rPr lang="en-IN" dirty="0" smtClean="0"/>
              <a:t>features</a:t>
            </a:r>
          </a:p>
          <a:p>
            <a:pPr lvl="1"/>
            <a:r>
              <a:rPr lang="en-IN" dirty="0" err="1" smtClean="0"/>
              <a:t>svm</a:t>
            </a:r>
            <a:endParaRPr lang="en-IN" dirty="0" smtClean="0"/>
          </a:p>
          <a:p>
            <a:pPr lvl="1"/>
            <a:r>
              <a:rPr lang="en-IN" dirty="0" err="1" smtClean="0"/>
              <a:t>acc</a:t>
            </a:r>
            <a:endParaRPr lang="en-IN" dirty="0" smtClean="0"/>
          </a:p>
          <a:p>
            <a:r>
              <a:rPr lang="en-IN" dirty="0" smtClean="0"/>
              <a:t>These are used by web application in feature extraction and finding genre.</a:t>
            </a:r>
          </a:p>
          <a:p>
            <a:r>
              <a:rPr lang="en-US" dirty="0"/>
              <a:t>This package also contains many other functions to do complicated feature extraction and classification.</a:t>
            </a:r>
          </a:p>
          <a:p>
            <a:r>
              <a:rPr lang="en-US" dirty="0"/>
              <a:t/>
            </a:r>
            <a:br>
              <a:rPr lang="en-US" dirty="0"/>
            </a:br>
            <a:endParaRPr lang="en-IN" dirty="0" smtClean="0"/>
          </a:p>
          <a:p>
            <a:endParaRPr lang="en-IN" dirty="0" smtClean="0"/>
          </a:p>
        </p:txBody>
      </p:sp>
    </p:spTree>
    <p:extLst>
      <p:ext uri="{BB962C8B-B14F-4D97-AF65-F5344CB8AC3E}">
        <p14:creationId xmlns:p14="http://schemas.microsoft.com/office/powerpoint/2010/main" val="376979406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Result</a:t>
            </a:r>
            <a:endParaRPr lang="en-IN" dirty="0"/>
          </a:p>
        </p:txBody>
      </p:sp>
      <p:graphicFrame>
        <p:nvGraphicFramePr>
          <p:cNvPr id="8" name="Table 7"/>
          <p:cNvGraphicFramePr>
            <a:graphicFrameLocks noGrp="1"/>
          </p:cNvGraphicFramePr>
          <p:nvPr>
            <p:extLst>
              <p:ext uri="{D42A27DB-BD31-4B8C-83A1-F6EECF244321}">
                <p14:modId xmlns:p14="http://schemas.microsoft.com/office/powerpoint/2010/main" val="3005416689"/>
              </p:ext>
            </p:extLst>
          </p:nvPr>
        </p:nvGraphicFramePr>
        <p:xfrm>
          <a:off x="1154953" y="2534197"/>
          <a:ext cx="10170543" cy="3083095"/>
        </p:xfrm>
        <a:graphic>
          <a:graphicData uri="http://schemas.openxmlformats.org/drawingml/2006/table">
            <a:tbl>
              <a:tblPr firstRow="1" bandRow="1">
                <a:tableStyleId>{21E4AEA4-8DFA-4A89-87EB-49C32662AFE0}</a:tableStyleId>
              </a:tblPr>
              <a:tblGrid>
                <a:gridCol w="3390181">
                  <a:extLst>
                    <a:ext uri="{9D8B030D-6E8A-4147-A177-3AD203B41FA5}">
                      <a16:colId xmlns:a16="http://schemas.microsoft.com/office/drawing/2014/main" val="1975530734"/>
                    </a:ext>
                  </a:extLst>
                </a:gridCol>
                <a:gridCol w="3390181">
                  <a:extLst>
                    <a:ext uri="{9D8B030D-6E8A-4147-A177-3AD203B41FA5}">
                      <a16:colId xmlns:a16="http://schemas.microsoft.com/office/drawing/2014/main" val="1893081001"/>
                    </a:ext>
                  </a:extLst>
                </a:gridCol>
                <a:gridCol w="3390181">
                  <a:extLst>
                    <a:ext uri="{9D8B030D-6E8A-4147-A177-3AD203B41FA5}">
                      <a16:colId xmlns:a16="http://schemas.microsoft.com/office/drawing/2014/main" val="3590238026"/>
                    </a:ext>
                  </a:extLst>
                </a:gridCol>
              </a:tblGrid>
              <a:tr h="370270">
                <a:tc>
                  <a:txBody>
                    <a:bodyPr/>
                    <a:lstStyle/>
                    <a:p>
                      <a:pPr algn="ctr"/>
                      <a:r>
                        <a:rPr lang="en-IN" dirty="0">
                          <a:effectLst/>
                        </a:rPr>
                        <a:t>Classifier</a:t>
                      </a:r>
                      <a:endParaRPr lang="en-IN" b="1" dirty="0">
                        <a:solidFill>
                          <a:srgbClr val="B01513"/>
                        </a:solidFill>
                        <a:effectLst/>
                      </a:endParaRPr>
                    </a:p>
                  </a:txBody>
                  <a:tcPr marL="123825" marR="123825" marT="57150" marB="57150" anchor="ctr"/>
                </a:tc>
                <a:tc>
                  <a:txBody>
                    <a:bodyPr/>
                    <a:lstStyle/>
                    <a:p>
                      <a:pPr algn="ctr"/>
                      <a:r>
                        <a:rPr lang="en-IN" dirty="0">
                          <a:effectLst/>
                        </a:rPr>
                        <a:t>Training Accuracy</a:t>
                      </a:r>
                      <a:endParaRPr lang="en-IN" b="1" dirty="0">
                        <a:solidFill>
                          <a:srgbClr val="B01513"/>
                        </a:solidFill>
                        <a:effectLst/>
                      </a:endParaRPr>
                    </a:p>
                  </a:txBody>
                  <a:tcPr marL="123825" marR="123825" marT="57150" marB="57150" anchor="ctr"/>
                </a:tc>
                <a:tc>
                  <a:txBody>
                    <a:bodyPr/>
                    <a:lstStyle/>
                    <a:p>
                      <a:pPr algn="ctr"/>
                      <a:r>
                        <a:rPr lang="en-IN" dirty="0">
                          <a:effectLst/>
                        </a:rPr>
                        <a:t>Testing Accuracy</a:t>
                      </a:r>
                      <a:endParaRPr lang="en-IN" b="1" dirty="0">
                        <a:solidFill>
                          <a:srgbClr val="B01513"/>
                        </a:solidFill>
                        <a:effectLst/>
                      </a:endParaRPr>
                    </a:p>
                  </a:txBody>
                  <a:tcPr marL="123825" marR="123825" marT="57150" marB="57150" anchor="ctr"/>
                </a:tc>
                <a:extLst>
                  <a:ext uri="{0D108BD9-81ED-4DB2-BD59-A6C34878D82A}">
                    <a16:rowId xmlns:a16="http://schemas.microsoft.com/office/drawing/2014/main" val="2611798174"/>
                  </a:ext>
                </a:extLst>
              </a:tr>
              <a:tr h="538895">
                <a:tc>
                  <a:txBody>
                    <a:bodyPr/>
                    <a:lstStyle/>
                    <a:p>
                      <a:pPr algn="ctr"/>
                      <a:r>
                        <a:rPr lang="en-IN" dirty="0">
                          <a:effectLst/>
                        </a:rPr>
                        <a:t>K-Nearest </a:t>
                      </a:r>
                      <a:r>
                        <a:rPr lang="en-IN" dirty="0" smtClean="0">
                          <a:effectLst/>
                        </a:rPr>
                        <a:t>Neighbours</a:t>
                      </a:r>
                      <a:endParaRPr lang="en-IN" b="1" dirty="0">
                        <a:solidFill>
                          <a:srgbClr val="B01513"/>
                        </a:solidFill>
                        <a:effectLst/>
                      </a:endParaRPr>
                    </a:p>
                  </a:txBody>
                  <a:tcPr marL="123825" marR="123825" marT="57150" marB="57150" anchor="ctr"/>
                </a:tc>
                <a:tc>
                  <a:txBody>
                    <a:bodyPr/>
                    <a:lstStyle/>
                    <a:p>
                      <a:pPr algn="ctr"/>
                      <a:endParaRPr lang="en-IN" b="1">
                        <a:solidFill>
                          <a:srgbClr val="B01513"/>
                        </a:solidFill>
                        <a:effectLst/>
                      </a:endParaRPr>
                    </a:p>
                  </a:txBody>
                  <a:tcPr marL="123825" marR="123825" marT="57150" marB="57150" anchor="ctr"/>
                </a:tc>
                <a:tc>
                  <a:txBody>
                    <a:bodyPr/>
                    <a:lstStyle/>
                    <a:p>
                      <a:pPr algn="ctr"/>
                      <a:r>
                        <a:rPr lang="en-IN" dirty="0">
                          <a:effectLst/>
                        </a:rPr>
                        <a:t>53%</a:t>
                      </a:r>
                      <a:endParaRPr lang="en-IN" b="1" dirty="0">
                        <a:solidFill>
                          <a:srgbClr val="B01513"/>
                        </a:solidFill>
                        <a:effectLst/>
                      </a:endParaRPr>
                    </a:p>
                  </a:txBody>
                  <a:tcPr marL="123825" marR="123825" marT="57150" marB="57150" anchor="ctr"/>
                </a:tc>
                <a:extLst>
                  <a:ext uri="{0D108BD9-81ED-4DB2-BD59-A6C34878D82A}">
                    <a16:rowId xmlns:a16="http://schemas.microsoft.com/office/drawing/2014/main" val="1139430661"/>
                  </a:ext>
                </a:extLst>
              </a:tr>
              <a:tr h="538895">
                <a:tc>
                  <a:txBody>
                    <a:bodyPr/>
                    <a:lstStyle/>
                    <a:p>
                      <a:pPr algn="ctr"/>
                      <a:r>
                        <a:rPr lang="en-IN" dirty="0">
                          <a:effectLst/>
                        </a:rPr>
                        <a:t>Logistic Regression</a:t>
                      </a:r>
                      <a:endParaRPr lang="en-IN" b="1" dirty="0">
                        <a:solidFill>
                          <a:srgbClr val="B01513"/>
                        </a:solidFill>
                        <a:effectLst/>
                      </a:endParaRPr>
                    </a:p>
                  </a:txBody>
                  <a:tcPr marL="123825" marR="123825" marT="57150" marB="57150" anchor="ctr"/>
                </a:tc>
                <a:tc>
                  <a:txBody>
                    <a:bodyPr/>
                    <a:lstStyle/>
                    <a:p>
                      <a:pPr algn="ctr"/>
                      <a:r>
                        <a:rPr lang="en-IN">
                          <a:effectLst/>
                        </a:rPr>
                        <a:t>75.778%</a:t>
                      </a:r>
                      <a:endParaRPr lang="en-IN" b="1">
                        <a:solidFill>
                          <a:srgbClr val="B01513"/>
                        </a:solidFill>
                        <a:effectLst/>
                      </a:endParaRPr>
                    </a:p>
                  </a:txBody>
                  <a:tcPr marL="123825" marR="123825" marT="57150" marB="57150" anchor="ctr"/>
                </a:tc>
                <a:tc>
                  <a:txBody>
                    <a:bodyPr/>
                    <a:lstStyle/>
                    <a:p>
                      <a:pPr algn="ctr"/>
                      <a:r>
                        <a:rPr lang="en-IN" dirty="0">
                          <a:effectLst/>
                        </a:rPr>
                        <a:t>54%</a:t>
                      </a:r>
                      <a:endParaRPr lang="en-IN" b="1" dirty="0">
                        <a:solidFill>
                          <a:srgbClr val="B01513"/>
                        </a:solidFill>
                        <a:effectLst/>
                      </a:endParaRPr>
                    </a:p>
                  </a:txBody>
                  <a:tcPr marL="123825" marR="123825" marT="57150" marB="57150" anchor="ctr"/>
                </a:tc>
                <a:extLst>
                  <a:ext uri="{0D108BD9-81ED-4DB2-BD59-A6C34878D82A}">
                    <a16:rowId xmlns:a16="http://schemas.microsoft.com/office/drawing/2014/main" val="3058276760"/>
                  </a:ext>
                </a:extLst>
              </a:tr>
              <a:tr h="538895">
                <a:tc>
                  <a:txBody>
                    <a:bodyPr/>
                    <a:lstStyle/>
                    <a:p>
                      <a:pPr algn="ctr"/>
                      <a:r>
                        <a:rPr lang="en-IN" dirty="0">
                          <a:effectLst/>
                        </a:rPr>
                        <a:t>SVM Linear Kernel</a:t>
                      </a:r>
                      <a:endParaRPr lang="en-IN" b="1" dirty="0">
                        <a:solidFill>
                          <a:srgbClr val="B01513"/>
                        </a:solidFill>
                        <a:effectLst/>
                      </a:endParaRPr>
                    </a:p>
                  </a:txBody>
                  <a:tcPr marL="123825" marR="123825" marT="57150" marB="57150" anchor="ctr"/>
                </a:tc>
                <a:tc>
                  <a:txBody>
                    <a:bodyPr/>
                    <a:lstStyle/>
                    <a:p>
                      <a:pPr algn="ctr"/>
                      <a:r>
                        <a:rPr lang="en-IN" dirty="0">
                          <a:effectLst/>
                        </a:rPr>
                        <a:t>99%</a:t>
                      </a:r>
                      <a:endParaRPr lang="en-IN" b="1" dirty="0">
                        <a:solidFill>
                          <a:srgbClr val="B01513"/>
                        </a:solidFill>
                        <a:effectLst/>
                      </a:endParaRPr>
                    </a:p>
                  </a:txBody>
                  <a:tcPr marL="123825" marR="123825" marT="57150" marB="57150" anchor="ctr"/>
                </a:tc>
                <a:tc>
                  <a:txBody>
                    <a:bodyPr/>
                    <a:lstStyle/>
                    <a:p>
                      <a:pPr algn="ctr"/>
                      <a:r>
                        <a:rPr lang="en-IN" dirty="0">
                          <a:effectLst/>
                        </a:rPr>
                        <a:t>52%</a:t>
                      </a:r>
                      <a:endParaRPr lang="en-IN" b="1" dirty="0">
                        <a:solidFill>
                          <a:srgbClr val="B01513"/>
                        </a:solidFill>
                        <a:effectLst/>
                      </a:endParaRPr>
                    </a:p>
                  </a:txBody>
                  <a:tcPr marL="123825" marR="123825" marT="57150" marB="57150" anchor="ctr"/>
                </a:tc>
                <a:extLst>
                  <a:ext uri="{0D108BD9-81ED-4DB2-BD59-A6C34878D82A}">
                    <a16:rowId xmlns:a16="http://schemas.microsoft.com/office/drawing/2014/main" val="702177427"/>
                  </a:ext>
                </a:extLst>
              </a:tr>
              <a:tr h="538895">
                <a:tc>
                  <a:txBody>
                    <a:bodyPr/>
                    <a:lstStyle/>
                    <a:p>
                      <a:pPr algn="ctr"/>
                      <a:r>
                        <a:rPr lang="en-IN" dirty="0">
                          <a:effectLst/>
                        </a:rPr>
                        <a:t>SVM RBF Kernel</a:t>
                      </a:r>
                      <a:endParaRPr lang="en-IN" b="1" dirty="0">
                        <a:solidFill>
                          <a:srgbClr val="B01513"/>
                        </a:solidFill>
                        <a:effectLst/>
                      </a:endParaRPr>
                    </a:p>
                  </a:txBody>
                  <a:tcPr marL="123825" marR="123825" marT="57150" marB="57150" anchor="ctr"/>
                </a:tc>
                <a:tc>
                  <a:txBody>
                    <a:bodyPr/>
                    <a:lstStyle/>
                    <a:p>
                      <a:pPr algn="ctr"/>
                      <a:r>
                        <a:rPr lang="en-IN">
                          <a:effectLst/>
                        </a:rPr>
                        <a:t>99%</a:t>
                      </a:r>
                      <a:endParaRPr lang="en-IN" b="1">
                        <a:solidFill>
                          <a:srgbClr val="B01513"/>
                        </a:solidFill>
                        <a:effectLst/>
                      </a:endParaRPr>
                    </a:p>
                  </a:txBody>
                  <a:tcPr marL="123825" marR="123825" marT="57150" marB="57150" anchor="ctr"/>
                </a:tc>
                <a:tc>
                  <a:txBody>
                    <a:bodyPr/>
                    <a:lstStyle/>
                    <a:p>
                      <a:pPr algn="ctr"/>
                      <a:r>
                        <a:rPr lang="en-IN" dirty="0">
                          <a:effectLst/>
                        </a:rPr>
                        <a:t>12%</a:t>
                      </a:r>
                      <a:endParaRPr lang="en-IN" b="1" dirty="0">
                        <a:solidFill>
                          <a:srgbClr val="B01513"/>
                        </a:solidFill>
                        <a:effectLst/>
                      </a:endParaRPr>
                    </a:p>
                  </a:txBody>
                  <a:tcPr marL="123825" marR="123825" marT="57150" marB="57150" anchor="ctr"/>
                </a:tc>
                <a:extLst>
                  <a:ext uri="{0D108BD9-81ED-4DB2-BD59-A6C34878D82A}">
                    <a16:rowId xmlns:a16="http://schemas.microsoft.com/office/drawing/2014/main" val="3533935494"/>
                  </a:ext>
                </a:extLst>
              </a:tr>
              <a:tr h="538895">
                <a:tc>
                  <a:txBody>
                    <a:bodyPr/>
                    <a:lstStyle/>
                    <a:p>
                      <a:pPr algn="ctr"/>
                      <a:r>
                        <a:rPr lang="en-IN" dirty="0">
                          <a:effectLst/>
                        </a:rPr>
                        <a:t>SVM Poly Kernel</a:t>
                      </a:r>
                      <a:endParaRPr lang="en-IN" b="1" dirty="0">
                        <a:solidFill>
                          <a:srgbClr val="B01513"/>
                        </a:solidFill>
                        <a:effectLst/>
                      </a:endParaRPr>
                    </a:p>
                  </a:txBody>
                  <a:tcPr marL="123825" marR="123825" marT="57150" marB="57150" anchor="ctr"/>
                </a:tc>
                <a:tc>
                  <a:txBody>
                    <a:bodyPr/>
                    <a:lstStyle/>
                    <a:p>
                      <a:pPr algn="ctr"/>
                      <a:r>
                        <a:rPr lang="en-IN" dirty="0">
                          <a:effectLst/>
                        </a:rPr>
                        <a:t>99%</a:t>
                      </a:r>
                      <a:endParaRPr lang="en-IN" b="1" dirty="0">
                        <a:solidFill>
                          <a:srgbClr val="B01513"/>
                        </a:solidFill>
                        <a:effectLst/>
                      </a:endParaRPr>
                    </a:p>
                  </a:txBody>
                  <a:tcPr marL="123825" marR="123825" marT="57150" marB="57150" anchor="ctr"/>
                </a:tc>
                <a:tc>
                  <a:txBody>
                    <a:bodyPr/>
                    <a:lstStyle/>
                    <a:p>
                      <a:pPr algn="ctr"/>
                      <a:r>
                        <a:rPr lang="en-IN" dirty="0">
                          <a:effectLst/>
                        </a:rPr>
                        <a:t>64%</a:t>
                      </a:r>
                      <a:endParaRPr lang="en-IN" b="1" dirty="0">
                        <a:solidFill>
                          <a:srgbClr val="B01513"/>
                        </a:solidFill>
                        <a:effectLst/>
                      </a:endParaRPr>
                    </a:p>
                  </a:txBody>
                  <a:tcPr marL="123825" marR="123825" marT="57150" marB="57150" anchor="ctr"/>
                </a:tc>
                <a:extLst>
                  <a:ext uri="{0D108BD9-81ED-4DB2-BD59-A6C34878D82A}">
                    <a16:rowId xmlns:a16="http://schemas.microsoft.com/office/drawing/2014/main" val="2667664708"/>
                  </a:ext>
                </a:extLst>
              </a:tr>
            </a:tbl>
          </a:graphicData>
        </a:graphic>
      </p:graphicFrame>
      <p:sp>
        <p:nvSpPr>
          <p:cNvPr id="10" name="TextBox 9"/>
          <p:cNvSpPr txBox="1"/>
          <p:nvPr/>
        </p:nvSpPr>
        <p:spPr>
          <a:xfrm>
            <a:off x="1674055" y="5838092"/>
            <a:ext cx="9087730" cy="369332"/>
          </a:xfrm>
          <a:prstGeom prst="rect">
            <a:avLst/>
          </a:prstGeom>
          <a:noFill/>
        </p:spPr>
        <p:txBody>
          <a:bodyPr wrap="square" rtlCol="0">
            <a:spAutoFit/>
          </a:bodyPr>
          <a:lstStyle/>
          <a:p>
            <a:pPr algn="ctr"/>
            <a:r>
              <a:rPr lang="en-US" dirty="0"/>
              <a:t>** 6 genre classes we are getting an accuracy of 85%**</a:t>
            </a:r>
            <a:endParaRPr lang="en-IN" dirty="0"/>
          </a:p>
        </p:txBody>
      </p:sp>
    </p:spTree>
    <p:extLst>
      <p:ext uri="{BB962C8B-B14F-4D97-AF65-F5344CB8AC3E}">
        <p14:creationId xmlns:p14="http://schemas.microsoft.com/office/powerpoint/2010/main" val="28093065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mtClean="0"/>
              <a:t>Conclusion</a:t>
            </a:r>
            <a:endParaRPr lang="en-IN"/>
          </a:p>
        </p:txBody>
      </p:sp>
      <p:sp>
        <p:nvSpPr>
          <p:cNvPr id="3" name="Content Placeholder 2"/>
          <p:cNvSpPr>
            <a:spLocks noGrp="1"/>
          </p:cNvSpPr>
          <p:nvPr>
            <p:ph idx="1"/>
          </p:nvPr>
        </p:nvSpPr>
        <p:spPr/>
        <p:txBody>
          <a:bodyPr>
            <a:normAutofit lnSpcReduction="10000"/>
          </a:bodyPr>
          <a:lstStyle/>
          <a:p>
            <a:r>
              <a:rPr lang="en-IN" dirty="0" smtClean="0"/>
              <a:t>We found from our research that we can get maximum accuracy of 65% by usin</a:t>
            </a:r>
            <a:r>
              <a:rPr lang="en-IN" dirty="0" smtClean="0"/>
              <a:t>g poly kernel SVM for 10 genre.</a:t>
            </a:r>
          </a:p>
          <a:p>
            <a:r>
              <a:rPr lang="en-IN" dirty="0" smtClean="0"/>
              <a:t>If we choose 6 genre classes we were able to get an accuracy of 85%.</a:t>
            </a:r>
          </a:p>
          <a:p>
            <a:r>
              <a:rPr lang="en-IN" dirty="0" smtClean="0"/>
              <a:t>For the web application we used these labels</a:t>
            </a:r>
          </a:p>
          <a:p>
            <a:pPr lvl="1"/>
            <a:r>
              <a:rPr lang="en-IN" dirty="0" smtClean="0"/>
              <a:t>Classical</a:t>
            </a:r>
          </a:p>
          <a:p>
            <a:pPr lvl="1"/>
            <a:r>
              <a:rPr lang="en-IN" dirty="0" smtClean="0"/>
              <a:t>Hip-hop</a:t>
            </a:r>
          </a:p>
          <a:p>
            <a:pPr lvl="1"/>
            <a:r>
              <a:rPr lang="en-IN" dirty="0" smtClean="0"/>
              <a:t>Jazz</a:t>
            </a:r>
          </a:p>
          <a:p>
            <a:pPr lvl="1"/>
            <a:r>
              <a:rPr lang="en-IN" dirty="0" smtClean="0"/>
              <a:t>Metal</a:t>
            </a:r>
          </a:p>
          <a:p>
            <a:pPr lvl="1"/>
            <a:r>
              <a:rPr lang="en-IN" dirty="0" smtClean="0"/>
              <a:t>Pop</a:t>
            </a:r>
          </a:p>
          <a:p>
            <a:pPr lvl="1"/>
            <a:r>
              <a:rPr lang="en-IN" dirty="0" smtClean="0"/>
              <a:t>Rock	</a:t>
            </a:r>
            <a:endParaRPr lang="en-IN" dirty="0"/>
          </a:p>
        </p:txBody>
      </p:sp>
    </p:spTree>
    <p:extLst>
      <p:ext uri="{BB962C8B-B14F-4D97-AF65-F5344CB8AC3E}">
        <p14:creationId xmlns:p14="http://schemas.microsoft.com/office/powerpoint/2010/main" val="2409190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8903" y="796835"/>
            <a:ext cx="10058400" cy="5657850"/>
          </a:xfrm>
          <a:prstGeom prst="rect">
            <a:avLst/>
          </a:prstGeom>
        </p:spPr>
      </p:pic>
      <p:sp>
        <p:nvSpPr>
          <p:cNvPr id="3" name="Slide Number Placeholder 2"/>
          <p:cNvSpPr>
            <a:spLocks noGrp="1"/>
          </p:cNvSpPr>
          <p:nvPr>
            <p:ph type="sldNum" sz="quarter" idx="12"/>
          </p:nvPr>
        </p:nvSpPr>
        <p:spPr/>
        <p:txBody>
          <a:bodyPr/>
          <a:lstStyle/>
          <a:p>
            <a:fld id="{D57F1E4F-1CFF-5643-939E-217C01CDF565}" type="slidenum">
              <a:rPr lang="en-US" smtClean="0"/>
              <a:pPr/>
              <a:t>17</a:t>
            </a:fld>
            <a:endParaRPr lang="en-US" dirty="0"/>
          </a:p>
        </p:txBody>
      </p:sp>
      <p:sp>
        <p:nvSpPr>
          <p:cNvPr id="4" name="TextBox 3"/>
          <p:cNvSpPr txBox="1"/>
          <p:nvPr/>
        </p:nvSpPr>
        <p:spPr>
          <a:xfrm>
            <a:off x="3879669" y="4624251"/>
            <a:ext cx="4284617" cy="646331"/>
          </a:xfrm>
          <a:prstGeom prst="rect">
            <a:avLst/>
          </a:prstGeom>
          <a:noFill/>
        </p:spPr>
        <p:txBody>
          <a:bodyPr wrap="square" rtlCol="0">
            <a:spAutoFit/>
          </a:bodyPr>
          <a:lstStyle/>
          <a:p>
            <a:pPr algn="ctr"/>
            <a:r>
              <a:rPr lang="en-IN" sz="3600" dirty="0" smtClean="0">
                <a:solidFill>
                  <a:schemeClr val="bg1">
                    <a:lumMod val="95000"/>
                  </a:schemeClr>
                </a:solidFill>
              </a:rPr>
              <a:t>Thank You </a:t>
            </a:r>
            <a:endParaRPr lang="en-IN" sz="3600" dirty="0">
              <a:solidFill>
                <a:schemeClr val="bg1">
                  <a:lumMod val="95000"/>
                </a:schemeClr>
              </a:solidFill>
            </a:endParaRPr>
          </a:p>
        </p:txBody>
      </p:sp>
    </p:spTree>
    <p:extLst>
      <p:ext uri="{BB962C8B-B14F-4D97-AF65-F5344CB8AC3E}">
        <p14:creationId xmlns:p14="http://schemas.microsoft.com/office/powerpoint/2010/main" val="554890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Abstract</a:t>
            </a:r>
            <a:endParaRPr lang="en-IN" dirty="0"/>
          </a:p>
        </p:txBody>
      </p:sp>
      <p:sp>
        <p:nvSpPr>
          <p:cNvPr id="3" name="Content Placeholder 2"/>
          <p:cNvSpPr>
            <a:spLocks noGrp="1"/>
          </p:cNvSpPr>
          <p:nvPr>
            <p:ph idx="1"/>
          </p:nvPr>
        </p:nvSpPr>
        <p:spPr/>
        <p:txBody>
          <a:bodyPr/>
          <a:lstStyle/>
          <a:p>
            <a:r>
              <a:rPr lang="en-IN" dirty="0"/>
              <a:t>This project i</a:t>
            </a:r>
            <a:r>
              <a:rPr lang="en-IN" dirty="0" smtClean="0"/>
              <a:t>s </a:t>
            </a:r>
            <a:r>
              <a:rPr lang="en-IN" dirty="0"/>
              <a:t>primarily aimed to create an automated system for classification model for music genres. The first step included finding good features that demarcated genre boundaries clearly. </a:t>
            </a:r>
            <a:endParaRPr lang="en-IN" dirty="0" smtClean="0"/>
          </a:p>
          <a:p>
            <a:r>
              <a:rPr lang="en-IN" dirty="0" smtClean="0"/>
              <a:t>A </a:t>
            </a:r>
            <a:r>
              <a:rPr lang="en-IN" dirty="0"/>
              <a:t>total of five features, namely MFCC vector, Chroma frequencies, spectral roll off, spectral centroid, zero-crossing rate were used for obtaining feature vectors for the classifiers from the GTZAN genre dataset.</a:t>
            </a:r>
          </a:p>
          <a:p>
            <a:r>
              <a:rPr lang="en-IN" dirty="0"/>
              <a:t>Key words: music, genre, classification, MFCC, Chroma, ensemble classifiers, spectral features, GTZAN genre dataset</a:t>
            </a:r>
          </a:p>
          <a:p>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7542011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Introduction</a:t>
            </a:r>
            <a:endParaRPr lang="en-IN" dirty="0"/>
          </a:p>
        </p:txBody>
      </p:sp>
      <p:sp>
        <p:nvSpPr>
          <p:cNvPr id="3" name="Content Placeholder 2"/>
          <p:cNvSpPr>
            <a:spLocks noGrp="1"/>
          </p:cNvSpPr>
          <p:nvPr>
            <p:ph idx="1"/>
          </p:nvPr>
        </p:nvSpPr>
        <p:spPr/>
        <p:txBody>
          <a:bodyPr>
            <a:normAutofit fontScale="92500" lnSpcReduction="10000"/>
          </a:bodyPr>
          <a:lstStyle/>
          <a:p>
            <a:r>
              <a:rPr lang="en-IN" dirty="0"/>
              <a:t>Wikipedia states that “music genre is a conventional category that identifies pieces of music as belonging to a shared tradition or set of conventions.” </a:t>
            </a:r>
            <a:endParaRPr lang="en-IN" dirty="0" smtClean="0"/>
          </a:p>
          <a:p>
            <a:r>
              <a:rPr lang="en-IN" dirty="0" smtClean="0"/>
              <a:t>The </a:t>
            </a:r>
            <a:r>
              <a:rPr lang="en-IN" dirty="0"/>
              <a:t>term “genre” is a subject to interpretation and it is often the case that genres may very fuzzy in their definition. </a:t>
            </a:r>
            <a:endParaRPr lang="en-IN" dirty="0" smtClean="0"/>
          </a:p>
          <a:p>
            <a:r>
              <a:rPr lang="en-IN" dirty="0" smtClean="0"/>
              <a:t>Further</a:t>
            </a:r>
            <a:r>
              <a:rPr lang="en-IN" dirty="0"/>
              <a:t>, genres do not always have sound music theoretic foundations, e.g. - Indian genres are geographically defined, Baroque is classical music genre based on time period. </a:t>
            </a:r>
            <a:endParaRPr lang="en-IN" dirty="0" smtClean="0"/>
          </a:p>
          <a:p>
            <a:r>
              <a:rPr lang="en-IN" dirty="0" smtClean="0"/>
              <a:t>Despite </a:t>
            </a:r>
            <a:r>
              <a:rPr lang="en-IN" dirty="0"/>
              <a:t>the lack of a standard criteria for defining genres, the classification of music based on genres is one of the broadest and most widely used. </a:t>
            </a:r>
          </a:p>
          <a:p>
            <a:r>
              <a:rPr lang="en-IN" dirty="0"/>
              <a:t>Genre usually assumes high weight in music recommender systems. Genre classification, till now, had been done manually by appending it to metadata of audio files or including it in album info</a:t>
            </a:r>
            <a:r>
              <a:rPr lang="en-IN" dirty="0" smtClean="0"/>
              <a:t>. </a:t>
            </a:r>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42515598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Related  Work</a:t>
            </a:r>
            <a:endParaRPr lang="en-IN" dirty="0"/>
          </a:p>
        </p:txBody>
      </p:sp>
      <p:sp>
        <p:nvSpPr>
          <p:cNvPr id="3" name="Content Placeholder 2"/>
          <p:cNvSpPr>
            <a:spLocks noGrp="1"/>
          </p:cNvSpPr>
          <p:nvPr>
            <p:ph idx="1"/>
          </p:nvPr>
        </p:nvSpPr>
        <p:spPr/>
        <p:txBody>
          <a:bodyPr>
            <a:normAutofit lnSpcReduction="10000"/>
          </a:bodyPr>
          <a:lstStyle/>
          <a:p>
            <a:r>
              <a:rPr lang="en-IN" dirty="0" smtClean="0"/>
              <a:t> </a:t>
            </a:r>
            <a:r>
              <a:rPr lang="en-IN" dirty="0"/>
              <a:t>The most influential work on genre classification using machine learning techniques was pioneered by Tzanetakis and Cook </a:t>
            </a:r>
            <a:r>
              <a:rPr lang="en-IN" dirty="0" smtClean="0"/>
              <a:t>.</a:t>
            </a:r>
          </a:p>
          <a:p>
            <a:r>
              <a:rPr lang="en-IN" dirty="0" smtClean="0"/>
              <a:t> </a:t>
            </a:r>
            <a:r>
              <a:rPr lang="en-IN" dirty="0"/>
              <a:t>The GTZAN dataset was created by them and is to date considered as a standard for genre classification. </a:t>
            </a:r>
            <a:endParaRPr lang="en-IN" dirty="0" smtClean="0"/>
          </a:p>
          <a:p>
            <a:r>
              <a:rPr lang="en-IN" dirty="0" smtClean="0"/>
              <a:t>Scaringella </a:t>
            </a:r>
            <a:r>
              <a:rPr lang="en-IN" dirty="0"/>
              <a:t>et </a:t>
            </a:r>
            <a:r>
              <a:rPr lang="en-IN" dirty="0" smtClean="0"/>
              <a:t>al. gives </a:t>
            </a:r>
            <a:r>
              <a:rPr lang="en-IN" dirty="0"/>
              <a:t>a comprehensive survey of both features and classification techniques used in the genre classification. </a:t>
            </a:r>
            <a:endParaRPr lang="en-IN" dirty="0" smtClean="0"/>
          </a:p>
          <a:p>
            <a:r>
              <a:rPr lang="en-IN" dirty="0" smtClean="0"/>
              <a:t>Changsheng </a:t>
            </a:r>
            <a:r>
              <a:rPr lang="en-IN" dirty="0"/>
              <a:t>Xu et al. </a:t>
            </a:r>
            <a:r>
              <a:rPr lang="en-IN" dirty="0" smtClean="0"/>
              <a:t>have </a:t>
            </a:r>
            <a:r>
              <a:rPr lang="en-IN" dirty="0"/>
              <a:t>shown how to use support vector machines for this task. </a:t>
            </a:r>
            <a:endParaRPr lang="en-IN" dirty="0" smtClean="0"/>
          </a:p>
          <a:p>
            <a:r>
              <a:rPr lang="en-IN" dirty="0" smtClean="0"/>
              <a:t>Most </a:t>
            </a:r>
            <a:r>
              <a:rPr lang="en-IN" dirty="0"/>
              <a:t>of the work deals with supervised learning approaches. Riedmiller et al. </a:t>
            </a:r>
            <a:r>
              <a:rPr lang="en-IN" dirty="0" smtClean="0"/>
              <a:t>use </a:t>
            </a:r>
            <a:r>
              <a:rPr lang="en-IN" dirty="0"/>
              <a:t>unsupervised learning creating a dictionary of features. </a:t>
            </a:r>
            <a:r>
              <a:rPr lang="en-IN" dirty="0" smtClean="0"/>
              <a:t> </a:t>
            </a:r>
            <a:r>
              <a:rPr lang="en-IN" dirty="0"/>
              <a:t>gives a detailed account of evaluation of previous work on genre classification.</a:t>
            </a:r>
          </a:p>
          <a:p>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2210837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Requirement</a:t>
            </a:r>
            <a:endParaRPr lang="en-IN" dirty="0"/>
          </a:p>
        </p:txBody>
      </p:sp>
      <p:sp>
        <p:nvSpPr>
          <p:cNvPr id="3" name="Content Placeholder 2"/>
          <p:cNvSpPr>
            <a:spLocks noGrp="1"/>
          </p:cNvSpPr>
          <p:nvPr>
            <p:ph idx="1"/>
          </p:nvPr>
        </p:nvSpPr>
        <p:spPr/>
        <p:txBody>
          <a:bodyPr/>
          <a:lstStyle/>
          <a:p>
            <a:pPr lvl="0"/>
            <a:r>
              <a:rPr lang="en-IN" dirty="0"/>
              <a:t>Minimum 16GB of RAM</a:t>
            </a:r>
          </a:p>
          <a:p>
            <a:pPr lvl="0"/>
            <a:r>
              <a:rPr lang="en-IN" dirty="0"/>
              <a:t>CUDA enabled graphic card for parallel processing (NVIDIA GEFORCE 920 M) with minimum 2/4 GB graphic memory.</a:t>
            </a:r>
          </a:p>
          <a:p>
            <a:pPr lvl="0"/>
            <a:r>
              <a:rPr lang="en-IN" dirty="0"/>
              <a:t>A Quad Core CPU like intel i5 for smooth running but a core i3 will also </a:t>
            </a:r>
            <a:r>
              <a:rPr lang="en-IN" dirty="0" smtClean="0"/>
              <a:t>work</a:t>
            </a:r>
          </a:p>
          <a:p>
            <a:pPr lvl="0"/>
            <a:r>
              <a:rPr lang="en-IN" dirty="0" smtClean="0"/>
              <a:t>Python , MATLAB</a:t>
            </a:r>
            <a:endParaRPr lang="en-IN" dirty="0"/>
          </a:p>
          <a:p>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5</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94357" y="4773613"/>
            <a:ext cx="2752725" cy="1244917"/>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1185" y="4897301"/>
            <a:ext cx="3090998" cy="112249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8670" y="4800600"/>
            <a:ext cx="1219200" cy="1219200"/>
          </a:xfrm>
          <a:prstGeom prst="rect">
            <a:avLst/>
          </a:prstGeom>
        </p:spPr>
      </p:pic>
    </p:spTree>
    <p:extLst>
      <p:ext uri="{BB962C8B-B14F-4D97-AF65-F5344CB8AC3E}">
        <p14:creationId xmlns:p14="http://schemas.microsoft.com/office/powerpoint/2010/main" val="4951179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Datasets</a:t>
            </a:r>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11353175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GTAZAN</a:t>
            </a:r>
            <a:endParaRPr lang="en-IN" dirty="0"/>
          </a:p>
        </p:txBody>
      </p:sp>
      <p:sp>
        <p:nvSpPr>
          <p:cNvPr id="3" name="Content Placeholder 2"/>
          <p:cNvSpPr>
            <a:spLocks noGrp="1"/>
          </p:cNvSpPr>
          <p:nvPr>
            <p:ph idx="1"/>
          </p:nvPr>
        </p:nvSpPr>
        <p:spPr/>
        <p:txBody>
          <a:bodyPr/>
          <a:lstStyle/>
          <a:p>
            <a:pPr algn="just"/>
            <a:r>
              <a:rPr lang="en-IN" dirty="0" smtClean="0"/>
              <a:t>It </a:t>
            </a:r>
            <a:r>
              <a:rPr lang="en-IN" dirty="0"/>
              <a:t>contains 9 music genres; each genre has 100 audio clips in .au format. </a:t>
            </a:r>
            <a:endParaRPr lang="en-IN" dirty="0" smtClean="0"/>
          </a:p>
          <a:p>
            <a:pPr algn="just"/>
            <a:r>
              <a:rPr lang="en-IN" dirty="0" smtClean="0"/>
              <a:t>The </a:t>
            </a:r>
            <a:r>
              <a:rPr lang="en-IN" dirty="0"/>
              <a:t>genres are - blues, classical, country, disco, pop, jazz, reggae, rock, metal</a:t>
            </a:r>
            <a:r>
              <a:rPr lang="en-IN" dirty="0" smtClean="0"/>
              <a:t>.</a:t>
            </a:r>
          </a:p>
          <a:p>
            <a:pPr algn="just"/>
            <a:r>
              <a:rPr lang="en-IN" dirty="0" smtClean="0"/>
              <a:t>Each </a:t>
            </a:r>
            <a:r>
              <a:rPr lang="en-IN" dirty="0"/>
              <a:t>audio clips have a length 30 seconds, are 22050Hz Mono 16-bit files. The dataset incorporates samples from variety of sources like CDs, radios, microphone recordings etc. </a:t>
            </a:r>
            <a:endParaRPr lang="en-IN" dirty="0" smtClean="0"/>
          </a:p>
          <a:p>
            <a:pPr algn="just"/>
            <a:r>
              <a:rPr lang="en-IN" dirty="0" smtClean="0"/>
              <a:t>We </a:t>
            </a:r>
            <a:r>
              <a:rPr lang="en-IN" dirty="0"/>
              <a:t>split the dataset in 0.9: 0.1 ratio and used 5-fold cross validation for reporting the results.</a:t>
            </a:r>
          </a:p>
          <a:p>
            <a:pPr algn="just"/>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1079092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Requirement</a:t>
            </a:r>
            <a:endParaRPr lang="en-IN" dirty="0"/>
          </a:p>
        </p:txBody>
      </p:sp>
      <p:sp>
        <p:nvSpPr>
          <p:cNvPr id="3" name="Content Placeholder 2"/>
          <p:cNvSpPr>
            <a:spLocks noGrp="1"/>
          </p:cNvSpPr>
          <p:nvPr>
            <p:ph idx="1"/>
          </p:nvPr>
        </p:nvSpPr>
        <p:spPr/>
        <p:txBody>
          <a:bodyPr/>
          <a:lstStyle/>
          <a:p>
            <a:pPr lvl="0" algn="just"/>
            <a:r>
              <a:rPr lang="en-IN" dirty="0"/>
              <a:t>Minimum 16GB of RAM</a:t>
            </a:r>
          </a:p>
          <a:p>
            <a:pPr lvl="0" algn="just"/>
            <a:r>
              <a:rPr lang="en-IN" dirty="0"/>
              <a:t>CUDA enabled graphic card for parallel processing (NVIDIA GEFORCE 920 M) with minimum 2/4 GB graphic memory.</a:t>
            </a:r>
          </a:p>
          <a:p>
            <a:pPr lvl="0" algn="just"/>
            <a:r>
              <a:rPr lang="en-IN" dirty="0"/>
              <a:t>A Quad Core CPU like intel i5 for smooth running but a core i3 will also work</a:t>
            </a:r>
          </a:p>
          <a:p>
            <a:pPr algn="just"/>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8</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94357" y="4189232"/>
            <a:ext cx="2752725" cy="1244917"/>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1185" y="4311650"/>
            <a:ext cx="3090998" cy="112249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8670" y="4311650"/>
            <a:ext cx="1219200" cy="1219200"/>
          </a:xfrm>
          <a:prstGeom prst="rect">
            <a:avLst/>
          </a:prstGeom>
        </p:spPr>
      </p:pic>
    </p:spTree>
    <p:extLst>
      <p:ext uri="{BB962C8B-B14F-4D97-AF65-F5344CB8AC3E}">
        <p14:creationId xmlns:p14="http://schemas.microsoft.com/office/powerpoint/2010/main" val="32584410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Python Libraries Used</a:t>
            </a:r>
          </a:p>
        </p:txBody>
      </p:sp>
      <p:sp>
        <p:nvSpPr>
          <p:cNvPr id="3" name="Content Placeholder 2"/>
          <p:cNvSpPr>
            <a:spLocks noGrp="1"/>
          </p:cNvSpPr>
          <p:nvPr>
            <p:ph idx="1"/>
          </p:nvPr>
        </p:nvSpPr>
        <p:spPr/>
        <p:txBody>
          <a:bodyPr/>
          <a:lstStyle/>
          <a:p>
            <a:pPr algn="just"/>
            <a:r>
              <a:rPr lang="en-IN" dirty="0"/>
              <a:t>Django (1.11)</a:t>
            </a:r>
          </a:p>
          <a:p>
            <a:pPr algn="just"/>
            <a:r>
              <a:rPr lang="en-IN" dirty="0" err="1"/>
              <a:t>Numpy</a:t>
            </a:r>
            <a:r>
              <a:rPr lang="en-IN" dirty="0"/>
              <a:t> (1.12.1)</a:t>
            </a:r>
          </a:p>
          <a:p>
            <a:pPr algn="just"/>
            <a:r>
              <a:rPr lang="en-IN" dirty="0" err="1"/>
              <a:t>Scikit</a:t>
            </a:r>
            <a:r>
              <a:rPr lang="en-IN" dirty="0"/>
              <a:t>-Learn (0.18.1)</a:t>
            </a:r>
          </a:p>
          <a:p>
            <a:pPr algn="just"/>
            <a:r>
              <a:rPr lang="en-IN" dirty="0" err="1"/>
              <a:t>Scipy</a:t>
            </a:r>
            <a:r>
              <a:rPr lang="en-IN" dirty="0"/>
              <a:t> (0.19.0)</a:t>
            </a:r>
          </a:p>
          <a:p>
            <a:pPr algn="just"/>
            <a:r>
              <a:rPr lang="en-IN" dirty="0"/>
              <a:t>Python-Speech-Features (0.5)</a:t>
            </a:r>
          </a:p>
          <a:p>
            <a:pPr algn="just"/>
            <a:r>
              <a:rPr lang="en-IN" dirty="0" err="1"/>
              <a:t>Pydub</a:t>
            </a:r>
            <a:r>
              <a:rPr lang="en-IN" dirty="0"/>
              <a:t> (0.18.0)</a:t>
            </a:r>
          </a:p>
          <a:p>
            <a:pPr algn="just"/>
            <a:endParaRPr lang="en-IN"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316100276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FFC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EC7F02AD-9687-440F-A9DF-FAA6F22270D7}"/>
    </a:ext>
  </a:extLst>
</a:theme>
</file>

<file path=docProps/app.xml><?xml version="1.0" encoding="utf-8"?>
<Properties xmlns="http://schemas.openxmlformats.org/officeDocument/2006/extended-properties" xmlns:vt="http://schemas.openxmlformats.org/officeDocument/2006/docPropsVTypes">
  <Template>Ion Boardroom</Template>
  <TotalTime>94</TotalTime>
  <Words>920</Words>
  <Application>Microsoft Office PowerPoint</Application>
  <PresentationFormat>Widescreen</PresentationFormat>
  <Paragraphs>112</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Century Gothic</vt:lpstr>
      <vt:lpstr>Wingdings 3</vt:lpstr>
      <vt:lpstr>Ion Boardroom</vt:lpstr>
      <vt:lpstr>Music Genre Classification</vt:lpstr>
      <vt:lpstr>Abstract</vt:lpstr>
      <vt:lpstr>Introduction</vt:lpstr>
      <vt:lpstr>Related  Work</vt:lpstr>
      <vt:lpstr>Requirement</vt:lpstr>
      <vt:lpstr>Datasets</vt:lpstr>
      <vt:lpstr>GTAZAN</vt:lpstr>
      <vt:lpstr>Requirement</vt:lpstr>
      <vt:lpstr>Python Libraries Used</vt:lpstr>
      <vt:lpstr>Application Architecture</vt:lpstr>
      <vt:lpstr>Working</vt:lpstr>
      <vt:lpstr>Classification</vt:lpstr>
      <vt:lpstr>Classification (Contd.)</vt:lpstr>
      <vt:lpstr>Python package mysvm</vt:lpstr>
      <vt:lpstr>Result</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Music Genre Classification</dc:title>
  <dc:creator>daksh semwal</dc:creator>
  <cp:lastModifiedBy>daksh semwal</cp:lastModifiedBy>
  <cp:revision>9</cp:revision>
  <dcterms:created xsi:type="dcterms:W3CDTF">2018-05-05T15:18:37Z</dcterms:created>
  <dcterms:modified xsi:type="dcterms:W3CDTF">2018-05-06T09:52:09Z</dcterms:modified>
</cp:coreProperties>
</file>

<file path=docProps/thumbnail.jpeg>
</file>